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iq/url?sa=i&amp;rct=j&amp;q=&amp;esrc=s&amp;source=images&amp;cd=&amp;cad=rja&amp;uact=8&amp;ved=2ahUKEwjjmvq_vYDaAhVO46QKHcvTDeMQjRx6BAgAEAU&amp;url=https://www.pinterest.com/pin/410038741063829308/&amp;psig=AOvVaw3YxG9LDUTaRUd4iMiVcQd8&amp;ust=15218269890303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google.iq/url?sa=i&amp;rct=j&amp;q=&amp;esrc=s&amp;source=images&amp;cd=&amp;cad=rja&amp;uact=8&amp;ved=2ahUKEwjyrdnBvoDaAhWEy6QKHUofC2oQjRx6BAgAEAU&amp;url=http://www.academicjournals.org/journal/AJB/article-full-text/342594462629&amp;psig=AOvVaw3s_8nea9-GCQinIODjpiiV&amp;ust=152182721557731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q/url?sa=i&amp;rct=j&amp;q=Penicillum&amp;source=images&amp;cd=&amp;cad=rja&amp;docid=lRe6RPovm0hPNM&amp;tbnid=0j5OQ6zGkEGh-M:&amp;ved=0CAUQjRw&amp;url=http://www.flickr.com/photos/ajc1/2902232380/&amp;ei=ZcMoUbnlJtSThge-5IDQBw&amp;psig=AFQjCNGGuDnlk_5vp-m6NDFZOtDOWr88ug&amp;ust=1361712345893921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s://www.google.iq/url?sa=i&amp;rct=j&amp;q=&amp;esrc=s&amp;source=images&amp;cd=&amp;cad=rja&amp;uact=8&amp;ved=2ahUKEwjlhPqtxfvZAhVS16QKHbVZC3UQjRx6BAgAEAU&amp;url=https://www.youtube.com/watch?v=FcW5tHrbAos&amp;psig=AOvVaw2krUzTLmMLDJIOrIqBavhN&amp;ust=152165645237757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iq/url?sa=i&amp;rct=j&amp;q=&amp;esrc=s&amp;source=images&amp;cd=&amp;cad=rja&amp;uact=8&amp;ved=2ahUKEwjlhPqtxfvZAhVS16QKHbVZC3UQjRx6BAgAEAU&amp;url=https://www.youtube.com/watch?v=inQmddN_Q6U&amp;psig=AOvVaw2krUzTLmMLDJIOrIqBavhN&amp;ust=1521656452377574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hyperlink" Target="http://www.google.iq/url?sa=i&amp;rct=j&amp;q=aspergillus+niger&amp;source=images&amp;cd=&amp;docid=fL7i-KWCuhuA3M&amp;tbnid=FC0otbb9aTjiXM:&amp;ved=0CAUQjRw&amp;url=/url?sa=i&amp;rct=j&amp;q=aspergillus+niger&amp;source=images&amp;cd=&amp;cad=rja&amp;docid=fL7i-KWCuhuA3M&amp;tbnid=FC0otbb9aTjiXM:&amp;ved=&amp;url=http://akubiangbuku.blogspot.com/2011/12/chemistry-of-fungi.html&amp;ei=-sIoUazOPIuBhQe9toDICA&amp;psig=AFQjCNEQHwL0IsRLeTs0Ept9fMiE8pHN3w&amp;ust=1361712251406017&amp;ei=dMQoUZz9MtKThgfAm4GAAg&amp;psig=AFQjCNEQHwL0IsRLeTs0Ept9fMiE8pHN3w&amp;ust=1361712251406017" TargetMode="External"/><Relationship Id="rId4" Type="http://schemas.openxmlformats.org/officeDocument/2006/relationships/hyperlink" Target="https://www.google.iq/url?sa=i&amp;rct=j&amp;q=&amp;esrc=s&amp;source=images&amp;cd=&amp;cad=rja&amp;uact=8&amp;ved=2ahUKEwjlhPqtxfvZAhVS16QKHbVZC3UQjRx6BAgAEAU&amp;url=https://www.youtube.com/watch?v=IAgf24XB7eY&amp;psig=AOvVaw2krUzTLmMLDJIOrIqBavhN&amp;ust=1521656452377574" TargetMode="Externa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faculty.ccbcmd.edu/courses/bio141/labmanua/lab10/aspergillus3d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862668" cy="1066800"/>
          </a:xfrm>
        </p:spPr>
        <p:txBody>
          <a:bodyPr/>
          <a:lstStyle/>
          <a:p>
            <a:pPr algn="ctr"/>
            <a:r>
              <a:rPr lang="en-US" dirty="0" smtClean="0">
                <a:effectLst/>
                <a:latin typeface="Bookman Old Style" pitchFamily="18" charset="0"/>
              </a:rPr>
              <a:t>General Biology lab </a:t>
            </a:r>
            <a:endParaRPr lang="ar-IQ" dirty="0">
              <a:effectLst/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5952978" cy="110124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Dr. </a:t>
            </a:r>
            <a:r>
              <a:rPr lang="en-US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Rawa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 Abdul </a:t>
            </a:r>
            <a:r>
              <a:rPr lang="en-US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Redha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 Aziz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Ph.D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 Antibiotics/ Molecular biology</a:t>
            </a:r>
            <a:endParaRPr lang="ar-IQ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ar-IQ" sz="2400" b="1" dirty="0">
              <a:latin typeface="Bookman Old Style" pitchFamily="18" charset="0"/>
            </a:endParaRPr>
          </a:p>
        </p:txBody>
      </p:sp>
      <p:pic>
        <p:nvPicPr>
          <p:cNvPr id="14337" name="Picture 1" descr="شعار العلو2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52400"/>
            <a:ext cx="1955800" cy="1817248"/>
          </a:xfrm>
          <a:prstGeom prst="rect">
            <a:avLst/>
          </a:prstGeom>
          <a:noFill/>
        </p:spPr>
      </p:pic>
      <p:pic>
        <p:nvPicPr>
          <p:cNvPr id="14338" name="Picture 2" descr="صورة ذات صلة"/>
          <p:cNvPicPr>
            <a:picLocks noChangeAspect="1" noChangeArrowheads="1"/>
          </p:cNvPicPr>
          <p:nvPr/>
        </p:nvPicPr>
        <p:blipFill>
          <a:blip r:embed="rId3" cstate="print"/>
          <a:srcRect l="5206" r="4555"/>
          <a:stretch>
            <a:fillRect/>
          </a:stretch>
        </p:blipFill>
        <p:spPr bwMode="auto">
          <a:xfrm>
            <a:off x="304800" y="228600"/>
            <a:ext cx="1905000" cy="16764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667000" y="381000"/>
            <a:ext cx="4114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Al-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Karkh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University for Science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Collage of Science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Microbiology Department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8600" y="4800600"/>
            <a:ext cx="502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Laboratory Staff: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1. Lecturer Dr.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Rawa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Abdul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Redha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Aziz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2. L. assistant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Sura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Alaa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Saud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3. L. assistant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Gada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Readh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Supervised by: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1. Prof. </a:t>
            </a:r>
            <a:r>
              <a:rPr lang="en-US" sz="1600" dirty="0" err="1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Munira</a:t>
            </a:r>
            <a:r>
              <a:rPr lang="en-US" sz="1600" dirty="0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 Ch. </a:t>
            </a:r>
            <a:r>
              <a:rPr lang="en-US" sz="1600" dirty="0" err="1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Ismaeel</a:t>
            </a:r>
            <a:endParaRPr lang="en-US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2. Ass. Prof. </a:t>
            </a:r>
            <a:r>
              <a:rPr lang="en-US" sz="1600" dirty="0" err="1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Israa</a:t>
            </a:r>
            <a:r>
              <a:rPr lang="en-US" sz="1600" dirty="0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 AJ Ibrahim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نتيجة بحث الصور عن ‪penicillium colony on PDA‬‏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5867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نتيجة بحث الصور عن ‪Fungi colony on PDA‬‏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38400"/>
            <a:ext cx="869159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Lab 9: Fungi culture and identification</a:t>
            </a:r>
            <a:endParaRPr lang="ar-IQ" dirty="0"/>
          </a:p>
        </p:txBody>
      </p:sp>
      <p:pic>
        <p:nvPicPr>
          <p:cNvPr id="4" name="irc_mi" descr="صورة ذات صلة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8288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صورة ذات صلة">
            <a:hlinkClick r:id="rId4"/>
          </p:cNvPr>
          <p:cNvPicPr/>
          <p:nvPr/>
        </p:nvPicPr>
        <p:blipFill>
          <a:blip r:embed="rId5" cstate="print"/>
          <a:srcRect l="20756" r="22210"/>
          <a:stretch>
            <a:fillRect/>
          </a:stretch>
        </p:blipFill>
        <p:spPr bwMode="auto">
          <a:xfrm>
            <a:off x="3352800" y="18288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صورة ذات صلة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40386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t2.gstatic.com/images?q=tbn:ANd9GcTpwXaQsVB0yx1GVgY3kQmgkzsz3ap3e4oVXz6oMOa4gmVsUl_pS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3434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4.bp.blogspot.com/-bgiS1dOicXE/TvG6uTI_xvI/AAAAAAAAAAc/Z3ijJ8yNmDk/s1600/Aspergillus+niger+CCF+1610+CYA+5-25.jp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77000" y="1905000"/>
            <a:ext cx="1676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l" rtl="0"/>
            <a:r>
              <a:rPr lang="en-US" dirty="0" smtClean="0"/>
              <a:t>Molds are multinucleated, filamentous fungi composed of </a:t>
            </a:r>
            <a:r>
              <a:rPr lang="en-US" b="1" dirty="0" err="1" smtClean="0"/>
              <a:t>hyphae</a:t>
            </a:r>
            <a:r>
              <a:rPr lang="en-US" dirty="0" smtClean="0"/>
              <a:t>. A </a:t>
            </a:r>
            <a:r>
              <a:rPr lang="en-US" dirty="0" err="1" smtClean="0"/>
              <a:t>hypha</a:t>
            </a:r>
            <a:r>
              <a:rPr lang="en-US" dirty="0" smtClean="0"/>
              <a:t> is a branching, tubular structure from 2-10 µm in diameter and is usually divided into cell-like units by </a:t>
            </a:r>
            <a:r>
              <a:rPr lang="en-US" dirty="0" err="1" smtClean="0"/>
              <a:t>crosswalls</a:t>
            </a:r>
            <a:r>
              <a:rPr lang="en-US" dirty="0" smtClean="0"/>
              <a:t> called </a:t>
            </a:r>
            <a:r>
              <a:rPr lang="en-US" b="1" dirty="0" smtClean="0"/>
              <a:t>septa</a:t>
            </a:r>
            <a:r>
              <a:rPr lang="en-US" dirty="0" smtClean="0"/>
              <a:t>. </a:t>
            </a:r>
          </a:p>
          <a:p>
            <a:pPr lvl="0" algn="l" rtl="0"/>
            <a:r>
              <a:rPr lang="en-US" dirty="0" smtClean="0"/>
              <a:t>The total mass of </a:t>
            </a:r>
            <a:r>
              <a:rPr lang="en-US" dirty="0" err="1" smtClean="0"/>
              <a:t>hyphae</a:t>
            </a:r>
            <a:r>
              <a:rPr lang="en-US" dirty="0" smtClean="0"/>
              <a:t> is termed a </a:t>
            </a:r>
            <a:r>
              <a:rPr lang="en-US" b="1" dirty="0" smtClean="0"/>
              <a:t>mycelium</a:t>
            </a:r>
            <a:r>
              <a:rPr lang="en-US" dirty="0" smtClean="0"/>
              <a:t>. The portion of the mycelium that anchors the mold and absorbs nutrients is called the </a:t>
            </a:r>
            <a:r>
              <a:rPr lang="en-US" b="1" dirty="0" smtClean="0"/>
              <a:t>vegetative mycelium; </a:t>
            </a:r>
            <a:r>
              <a:rPr lang="en-US" dirty="0" smtClean="0"/>
              <a:t>the portion that produces asexual reproductive spores is termed the </a:t>
            </a:r>
            <a:r>
              <a:rPr lang="en-US" b="1" dirty="0" smtClean="0"/>
              <a:t>aerial mycelium</a:t>
            </a:r>
            <a:r>
              <a:rPr lang="en-US" dirty="0" smtClean="0"/>
              <a:t>.</a:t>
            </a:r>
          </a:p>
          <a:p>
            <a:pPr algn="l"/>
            <a:endParaRPr lang="ar-IQ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l" rtl="0"/>
            <a:r>
              <a:rPr lang="en-US" dirty="0" smtClean="0"/>
              <a:t>Molds possess a rigid polysaccharide cell wall composed mostly of chitin and, like all fungi, are eukaryotic. Molds reproduce primarily by means of </a:t>
            </a:r>
            <a:r>
              <a:rPr lang="en-US" b="1" dirty="0" smtClean="0"/>
              <a:t>asexual reproductive spores </a:t>
            </a:r>
            <a:r>
              <a:rPr lang="en-US" dirty="0" smtClean="0"/>
              <a:t>such as </a:t>
            </a:r>
            <a:r>
              <a:rPr lang="en-US" dirty="0" err="1" smtClean="0"/>
              <a:t>conidiospores</a:t>
            </a:r>
            <a:r>
              <a:rPr lang="en-US" dirty="0" smtClean="0"/>
              <a:t>, </a:t>
            </a:r>
            <a:r>
              <a:rPr lang="en-US" dirty="0" err="1" smtClean="0"/>
              <a:t>sporangiospores</a:t>
            </a:r>
            <a:r>
              <a:rPr lang="en-US" dirty="0" smtClean="0"/>
              <a:t>, and </a:t>
            </a:r>
            <a:r>
              <a:rPr lang="en-US" dirty="0" err="1" smtClean="0"/>
              <a:t>arthrospores</a:t>
            </a:r>
            <a:r>
              <a:rPr lang="en-US" dirty="0" smtClean="0"/>
              <a:t>. </a:t>
            </a:r>
          </a:p>
          <a:p>
            <a:pPr lvl="0" algn="l" rtl="0"/>
            <a:r>
              <a:rPr lang="en-US" dirty="0" smtClean="0"/>
              <a:t>These spores are disseminated by air, water, animals or objects and upon landing on a suitable environment, germinate and produce new </a:t>
            </a:r>
            <a:r>
              <a:rPr lang="en-US" dirty="0" err="1" smtClean="0"/>
              <a:t>hyphae</a:t>
            </a:r>
            <a:r>
              <a:rPr lang="en-US" dirty="0" smtClean="0"/>
              <a:t>. </a:t>
            </a:r>
          </a:p>
          <a:p>
            <a:pPr lvl="0" algn="l" rtl="0"/>
            <a:r>
              <a:rPr lang="en-US" dirty="0" smtClean="0"/>
              <a:t>Molds may also reproduce by means of sexual spores such as </a:t>
            </a:r>
            <a:r>
              <a:rPr lang="en-US" dirty="0" err="1" smtClean="0"/>
              <a:t>ascospores</a:t>
            </a:r>
            <a:r>
              <a:rPr lang="en-US" dirty="0" smtClean="0"/>
              <a:t> and </a:t>
            </a:r>
            <a:r>
              <a:rPr lang="en-US" dirty="0" err="1" smtClean="0"/>
              <a:t>zygospores</a:t>
            </a:r>
            <a:r>
              <a:rPr lang="en-US" dirty="0" smtClean="0"/>
              <a:t>, but this is not common. </a:t>
            </a:r>
            <a:r>
              <a:rPr lang="en-US" b="1" u="sng" dirty="0" smtClean="0"/>
              <a:t>The form and manner in which the spores are produced, along with the appearance of the </a:t>
            </a:r>
            <a:r>
              <a:rPr lang="en-US" b="1" u="sng" dirty="0" err="1" smtClean="0"/>
              <a:t>hyphae</a:t>
            </a:r>
            <a:r>
              <a:rPr lang="en-US" b="1" u="sng" dirty="0" smtClean="0"/>
              <a:t> and mycelium, provide the main criteria for identifying and classifying molds</a:t>
            </a:r>
            <a:r>
              <a:rPr lang="en-US" dirty="0" smtClean="0"/>
              <a:t>.</a:t>
            </a:r>
          </a:p>
          <a:p>
            <a:pPr algn="l"/>
            <a:endParaRPr lang="ar-IQ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l" rtl="0">
              <a:buNone/>
            </a:pPr>
            <a:r>
              <a:rPr lang="en-US" b="1" u="sng" dirty="0" smtClean="0"/>
              <a:t>Common Molds: </a:t>
            </a:r>
            <a:r>
              <a:rPr lang="en-US" b="1" dirty="0" smtClean="0"/>
              <a:t>  </a:t>
            </a:r>
            <a:r>
              <a:rPr lang="en-US" dirty="0" smtClean="0"/>
              <a:t>           </a:t>
            </a:r>
            <a:r>
              <a:rPr lang="en-US" b="1" dirty="0" err="1" smtClean="0"/>
              <a:t>Conidiospores</a:t>
            </a:r>
            <a:r>
              <a:rPr lang="en-US" b="1" dirty="0" smtClean="0"/>
              <a:t> (</a:t>
            </a:r>
            <a:r>
              <a:rPr lang="en-US" b="1" i="1" dirty="0" err="1" smtClean="0"/>
              <a:t>Penicillium</a:t>
            </a:r>
            <a:r>
              <a:rPr lang="en-US" b="1" dirty="0" smtClean="0"/>
              <a:t> and </a:t>
            </a:r>
            <a:r>
              <a:rPr lang="en-US" b="1" i="1" dirty="0" err="1" smtClean="0"/>
              <a:t>Aspergillus</a:t>
            </a:r>
            <a:r>
              <a:rPr lang="en-US" b="1" dirty="0" smtClean="0"/>
              <a:t>) </a:t>
            </a:r>
            <a:r>
              <a:rPr lang="en-US" b="1" u="sng" dirty="0" smtClean="0"/>
              <a:t>                   </a:t>
            </a:r>
            <a:endParaRPr lang="en-US" dirty="0" smtClean="0"/>
          </a:p>
          <a:p>
            <a:pPr algn="l" rtl="0">
              <a:buNone/>
            </a:pPr>
            <a:r>
              <a:rPr lang="en-US" b="1" dirty="0" smtClean="0"/>
              <a:t>                                                   </a:t>
            </a:r>
            <a:r>
              <a:rPr lang="en-US" b="1" dirty="0" err="1" smtClean="0"/>
              <a:t>Sporangiospores</a:t>
            </a:r>
            <a:r>
              <a:rPr lang="en-US" b="1" dirty="0" smtClean="0"/>
              <a:t> (</a:t>
            </a:r>
            <a:r>
              <a:rPr lang="en-US" b="1" i="1" dirty="0" err="1" smtClean="0"/>
              <a:t>Rhizopus</a:t>
            </a:r>
            <a:r>
              <a:rPr lang="en-US" b="1" dirty="0" smtClean="0"/>
              <a:t>)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** Molds are commonly cultured on fungal-selective or enriched media such as </a:t>
            </a:r>
            <a:r>
              <a:rPr lang="en-US" dirty="0" err="1" smtClean="0"/>
              <a:t>Saboraud</a:t>
            </a:r>
            <a:r>
              <a:rPr lang="en-US" dirty="0" smtClean="0"/>
              <a:t> Dextrose agar (SDA), Corn Meal agar, and Potato Dextrose agar. </a:t>
            </a:r>
          </a:p>
          <a:p>
            <a:pPr lvl="0" algn="l" rtl="0">
              <a:buNone/>
            </a:pPr>
            <a:r>
              <a:rPr lang="en-US" b="1" u="sng" dirty="0" err="1" smtClean="0"/>
              <a:t>Dermatophytes</a:t>
            </a:r>
            <a:r>
              <a:rPr lang="en-US" b="1" u="sng" dirty="0" smtClean="0"/>
              <a:t> </a:t>
            </a:r>
            <a:r>
              <a:rPr lang="en-US" b="1" dirty="0" smtClean="0"/>
              <a:t>               </a:t>
            </a:r>
            <a:r>
              <a:rPr lang="en-US" b="1" i="1" dirty="0" err="1" smtClean="0"/>
              <a:t>Microsporum</a:t>
            </a:r>
            <a:r>
              <a:rPr lang="en-US" b="1" i="1" dirty="0" smtClean="0"/>
              <a:t>,</a:t>
            </a:r>
            <a:endParaRPr lang="en-US" b="1" dirty="0" smtClean="0"/>
          </a:p>
          <a:p>
            <a:pPr lvl="0" algn="l" rtl="0">
              <a:buNone/>
            </a:pPr>
            <a:r>
              <a:rPr lang="en-US" b="1" i="1" dirty="0" smtClean="0"/>
              <a:t>                               </a:t>
            </a:r>
            <a:r>
              <a:rPr lang="en-US" b="1" i="1" dirty="0" err="1" smtClean="0"/>
              <a:t>Trichophyton</a:t>
            </a:r>
            <a:r>
              <a:rPr lang="en-US" b="1" dirty="0" smtClean="0"/>
              <a:t>, and </a:t>
            </a:r>
            <a:r>
              <a:rPr lang="en-US" b="1" i="1" dirty="0" err="1" smtClean="0"/>
              <a:t>Epidermophyton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</a:p>
          <a:p>
            <a:pPr lvl="0" algn="l" rtl="0">
              <a:buNone/>
            </a:pPr>
            <a:endParaRPr lang="en-US" b="1" u="sng" dirty="0" smtClean="0"/>
          </a:p>
          <a:p>
            <a:pPr lvl="0" algn="l" rtl="0">
              <a:buNone/>
            </a:pPr>
            <a:r>
              <a:rPr lang="en-US" b="1" u="sng" dirty="0" smtClean="0"/>
              <a:t>Dimorphic fungi </a:t>
            </a:r>
            <a:r>
              <a:rPr lang="en-US" b="1" dirty="0" smtClean="0"/>
              <a:t>    </a:t>
            </a:r>
            <a:r>
              <a:rPr lang="en-US" b="1" i="1" dirty="0" smtClean="0"/>
              <a:t>        </a:t>
            </a:r>
            <a:r>
              <a:rPr lang="en-US" b="1" i="1" dirty="0" err="1" smtClean="0"/>
              <a:t>Coccidioides</a:t>
            </a:r>
            <a:r>
              <a:rPr lang="en-US" b="1" i="1" dirty="0" smtClean="0"/>
              <a:t> </a:t>
            </a:r>
            <a:r>
              <a:rPr lang="en-US" b="1" i="1" dirty="0" err="1" smtClean="0"/>
              <a:t>immitis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                                             </a:t>
            </a:r>
            <a:r>
              <a:rPr lang="en-US" b="1" i="1" dirty="0" err="1" smtClean="0"/>
              <a:t>Histoplasma</a:t>
            </a:r>
            <a:r>
              <a:rPr lang="en-US" b="1" i="1" dirty="0" smtClean="0"/>
              <a:t> </a:t>
            </a:r>
            <a:r>
              <a:rPr lang="en-US" b="1" i="1" dirty="0" err="1" smtClean="0"/>
              <a:t>capsulatum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                                             </a:t>
            </a:r>
            <a:r>
              <a:rPr lang="en-US" b="1" i="1" dirty="0" err="1" smtClean="0"/>
              <a:t>Blastomyces</a:t>
            </a:r>
            <a:r>
              <a:rPr lang="en-US" b="1" i="1" dirty="0" smtClean="0"/>
              <a:t> </a:t>
            </a:r>
            <a:r>
              <a:rPr lang="en-US" b="1" i="1" dirty="0" err="1" smtClean="0"/>
              <a:t>dermatitidis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**These organisms grow well at 25°C. They can grow well on </a:t>
            </a:r>
            <a:r>
              <a:rPr lang="en-US" dirty="0" err="1" smtClean="0"/>
              <a:t>Dermatophyte</a:t>
            </a:r>
            <a:r>
              <a:rPr lang="en-US" dirty="0" smtClean="0"/>
              <a:t> Test Medium (DTM) and </a:t>
            </a:r>
            <a:r>
              <a:rPr lang="en-US" dirty="0" err="1" smtClean="0"/>
              <a:t>Saboraud</a:t>
            </a:r>
            <a:r>
              <a:rPr lang="en-US" dirty="0" smtClean="0"/>
              <a:t> Dextrose agar (SDA).</a:t>
            </a: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u="sng" dirty="0" smtClean="0"/>
              <a:t>Materials</a:t>
            </a:r>
            <a:endParaRPr lang="en-US" dirty="0" smtClean="0"/>
          </a:p>
          <a:p>
            <a:pPr lvl="0" algn="l" rtl="0">
              <a:buNone/>
            </a:pPr>
            <a:r>
              <a:rPr lang="en-US" dirty="0" smtClean="0"/>
              <a:t>light microscope, slides, and cover slides</a:t>
            </a:r>
            <a:r>
              <a:rPr lang="en-US" b="1" u="sng" dirty="0" smtClean="0"/>
              <a:t> </a:t>
            </a:r>
            <a:endParaRPr lang="en-US" dirty="0" smtClean="0"/>
          </a:p>
          <a:p>
            <a:pPr lvl="0" algn="l" rtl="0">
              <a:buNone/>
            </a:pPr>
            <a:r>
              <a:rPr lang="en-US" dirty="0" smtClean="0"/>
              <a:t>PDA plates</a:t>
            </a:r>
          </a:p>
          <a:p>
            <a:pPr lvl="0" algn="l" rtl="0">
              <a:buNone/>
            </a:pPr>
            <a:r>
              <a:rPr lang="en-US" dirty="0" smtClean="0"/>
              <a:t>Spoiled fruits like (apple, orange, or banana)</a:t>
            </a:r>
          </a:p>
          <a:p>
            <a:pPr lvl="0" algn="l" rtl="0">
              <a:buNone/>
            </a:pPr>
            <a:r>
              <a:rPr lang="en-US" dirty="0" smtClean="0"/>
              <a:t>Simple stain</a:t>
            </a:r>
          </a:p>
          <a:p>
            <a:pPr lvl="0" algn="l" rtl="0">
              <a:buNone/>
            </a:pPr>
            <a:r>
              <a:rPr lang="en-US" dirty="0" smtClean="0"/>
              <a:t>Spoiled vegetables (tomato, potato, onion, and others)</a:t>
            </a:r>
          </a:p>
          <a:p>
            <a:pPr lvl="0" algn="l" rtl="0">
              <a:buNone/>
            </a:pPr>
            <a:r>
              <a:rPr lang="en-US" dirty="0" smtClean="0"/>
              <a:t>Sterilized swab</a:t>
            </a:r>
          </a:p>
          <a:p>
            <a:pPr lvl="0" algn="l" rtl="0">
              <a:buNone/>
            </a:pPr>
            <a:r>
              <a:rPr lang="en-US" dirty="0" smtClean="0"/>
              <a:t>Wooden stick  </a:t>
            </a:r>
          </a:p>
          <a:p>
            <a:pPr lvl="0" algn="l" rtl="0">
              <a:buNone/>
            </a:pPr>
            <a:r>
              <a:rPr lang="en-US" dirty="0" smtClean="0"/>
              <a:t>burner </a:t>
            </a: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b="1" u="sng" dirty="0" smtClean="0"/>
              <a:t>Lab procedure  </a:t>
            </a:r>
            <a:endParaRPr lang="en-US" dirty="0" smtClean="0"/>
          </a:p>
          <a:p>
            <a:pPr lvl="0" algn="l" rtl="0"/>
            <a:r>
              <a:rPr lang="en-US" dirty="0" smtClean="0"/>
              <a:t>Three types of  observation you can perform, and they are:</a:t>
            </a:r>
          </a:p>
          <a:p>
            <a:pPr lvl="0" algn="l" rtl="0"/>
            <a:r>
              <a:rPr lang="en-US" dirty="0" smtClean="0"/>
              <a:t>From the spoiled part of fruits or vegetables, take a touch by the sterilized swab and culture it on PDA plates. Then incubate the plates at 25°C for 48-72h. </a:t>
            </a:r>
          </a:p>
          <a:p>
            <a:pPr lvl="0" algn="l" rtl="0"/>
            <a:r>
              <a:rPr lang="en-US" dirty="0" smtClean="0"/>
              <a:t>Take with a wooden stick a piece of spoiled area and mix it with a drop of D.W to make a wet mount slide. Then observe it under light microscope. </a:t>
            </a:r>
          </a:p>
          <a:p>
            <a:pPr lvl="0" algn="l" rtl="0"/>
            <a:r>
              <a:rPr lang="en-US" dirty="0" smtClean="0"/>
              <a:t>Perform simple stain using </a:t>
            </a:r>
            <a:r>
              <a:rPr lang="en-US" dirty="0" err="1" smtClean="0"/>
              <a:t>methylene</a:t>
            </a:r>
            <a:r>
              <a:rPr lang="en-US" dirty="0" smtClean="0"/>
              <a:t> blue. </a:t>
            </a:r>
          </a:p>
          <a:p>
            <a:pPr lvl="0" algn="l" rtl="0"/>
            <a:r>
              <a:rPr lang="en-US" dirty="0" smtClean="0"/>
              <a:t>More probably,</a:t>
            </a:r>
            <a:r>
              <a:rPr lang="en-US" i="1" dirty="0" smtClean="0"/>
              <a:t> </a:t>
            </a:r>
            <a:r>
              <a:rPr lang="en-US" i="1" dirty="0" err="1" smtClean="0"/>
              <a:t>Penicillium</a:t>
            </a:r>
            <a:r>
              <a:rPr lang="en-US" i="1" dirty="0" smtClean="0"/>
              <a:t>, </a:t>
            </a:r>
            <a:r>
              <a:rPr lang="en-US" i="1" dirty="0" err="1" smtClean="0">
                <a:hlinkClick r:id="rId2"/>
              </a:rPr>
              <a:t>Aspergillus</a:t>
            </a:r>
            <a:r>
              <a:rPr lang="en-US" i="1" dirty="0" smtClean="0"/>
              <a:t>,</a:t>
            </a:r>
            <a:r>
              <a:rPr lang="en-US" dirty="0" smtClean="0"/>
              <a:t> and </a:t>
            </a:r>
            <a:r>
              <a:rPr lang="en-US" i="1" dirty="0" err="1" smtClean="0"/>
              <a:t>Rhizopus</a:t>
            </a:r>
            <a:r>
              <a:rPr lang="en-US" dirty="0" smtClean="0"/>
              <a:t> will be observed.  Note the following:</a:t>
            </a:r>
          </a:p>
          <a:p>
            <a:pPr lvl="0" algn="l" rtl="0"/>
            <a:r>
              <a:rPr lang="en-US" u="sng" dirty="0" smtClean="0"/>
              <a:t>The colony appearance</a:t>
            </a:r>
            <a:endParaRPr lang="en-US" dirty="0" smtClean="0"/>
          </a:p>
          <a:p>
            <a:pPr lvl="0" algn="l" rtl="0"/>
            <a:r>
              <a:rPr lang="en-US" u="sng" dirty="0" smtClean="0"/>
              <a:t> Color</a:t>
            </a:r>
            <a:endParaRPr lang="en-US" dirty="0" smtClean="0"/>
          </a:p>
          <a:p>
            <a:pPr lvl="0" algn="l" rtl="0"/>
            <a:r>
              <a:rPr lang="en-US" u="sng" dirty="0" smtClean="0"/>
              <a:t> The type and form of the asexual spores produced. </a:t>
            </a:r>
            <a:endParaRPr lang="en-US" dirty="0" smtClean="0"/>
          </a:p>
          <a:p>
            <a:pPr lvl="0" algn="l" rtl="0"/>
            <a:r>
              <a:rPr lang="en-US" dirty="0" smtClean="0"/>
              <a:t>Focus first using the yellow-striped 10X objective (100X magnification) and then rotate to the 40X objective (400X magnification).</a:t>
            </a:r>
          </a:p>
          <a:p>
            <a:pPr algn="l"/>
            <a:endParaRPr lang="ar-IQ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0113" name="Picture 1" descr="https://bio.libretexts.org/@api/deki/files/8051/mold_conidia.jpg?revision=1&amp;size=bestfit&amp;width=434&amp;height=2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3657600" cy="2714625"/>
          </a:xfrm>
          <a:prstGeom prst="rect">
            <a:avLst/>
          </a:prstGeom>
          <a:noFill/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457200" y="3626079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Figure 1:</a:t>
            </a:r>
            <a:r>
              <a:rPr kumimoji="0" lang="en-US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Fungal </a:t>
            </a:r>
            <a:r>
              <a:rPr kumimoji="0" lang="en-US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Conidiospores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Fungal </a:t>
            </a:r>
            <a:r>
              <a:rPr kumimoji="0" lang="en-US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Sporangiospores</a:t>
            </a:r>
            <a:r>
              <a:rPr kumimoji="0" lang="en-US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https://bio.libretexts.org/@api/deki/files/8052/mold_sporangia.jpg?revision=1&amp;size=bestfit&amp;width=218&amp;height=2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5334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ltural-and-morphological-characteristics-of-mycorrhizal-fungi-on-PDA-A-Tulasnella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00" y="0"/>
            <a:ext cx="5274310" cy="6867525"/>
          </a:xfrm>
          <a:prstGeom prst="rect">
            <a:avLst/>
          </a:prstGeom>
        </p:spPr>
      </p:pic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228600" y="734587"/>
            <a:ext cx="32766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Figure 2: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Cultural and morphological characteristics of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mycorrhizal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fungi on PDA: (A)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Tulasnella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violea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; (B)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Basidiospores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T.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violea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(white arrow); (C)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Epulorhiza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sp; (D)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Monilioid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cells of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Epulorhiza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sp. (white arrow); (E)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Trichosporiella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multisporum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; (F)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Conidiospore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Trichosporiella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mutisporum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(white arrow).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</TotalTime>
  <Words>473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Aharoni</vt:lpstr>
      <vt:lpstr>Arial</vt:lpstr>
      <vt:lpstr>Bookman Old Style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General Biology lab </vt:lpstr>
      <vt:lpstr>Lab 9: Fungi culture and identification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المعاون العلمي</cp:lastModifiedBy>
  <cp:revision>8</cp:revision>
  <dcterms:created xsi:type="dcterms:W3CDTF">2006-08-16T00:00:00Z</dcterms:created>
  <dcterms:modified xsi:type="dcterms:W3CDTF">2018-05-21T05:24:05Z</dcterms:modified>
</cp:coreProperties>
</file>